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29" autoAdjust="0"/>
  </p:normalViewPr>
  <p:slideViewPr>
    <p:cSldViewPr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1026-6F65-4CFF-A9B5-B3A3E1D60529}" type="datetimeFigureOut">
              <a:rPr lang="sr-Latn-CS" smtClean="0"/>
              <a:pPr/>
              <a:t>12.10.2009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B33FE-24A5-4D41-BAC2-CCC44BE92852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154275"/>
            <a:ext cx="892971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Arial" pitchFamily="34" charset="0"/>
                <a:cs typeface="Arial" pitchFamily="34" charset="0"/>
              </a:rPr>
              <a:t>SOFTWARE ZA PRORACUN:</a:t>
            </a:r>
          </a:p>
          <a:p>
            <a:endParaRPr lang="hr-HR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hr-HR" dirty="0">
                <a:latin typeface="Arial" pitchFamily="34" charset="0"/>
                <a:cs typeface="Arial" pitchFamily="34" charset="0"/>
              </a:rPr>
              <a:t> 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jedna od opcija : - demo program 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FRILO</a:t>
            </a:r>
            <a:endParaRPr lang="hr-HR" u="sng" dirty="0" smtClean="0">
              <a:latin typeface="Arial" pitchFamily="34" charset="0"/>
              <a:cs typeface="Arial" pitchFamily="34" charset="0"/>
            </a:endParaRPr>
          </a:p>
          <a:p>
            <a:endParaRPr lang="hr-HR" u="sng" dirty="0" smtClean="0">
              <a:latin typeface="Arial" pitchFamily="34" charset="0"/>
              <a:cs typeface="Arial" pitchFamily="34" charset="0"/>
            </a:endParaRPr>
          </a:p>
          <a:p>
            <a:r>
              <a:rPr lang="hr-HR" dirty="0">
                <a:latin typeface="Arial" pitchFamily="34" charset="0"/>
                <a:cs typeface="Arial" pitchFamily="34" charset="0"/>
              </a:rPr>
              <a:t>	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	- licenca vrijedi mjesec dana</a:t>
            </a:r>
          </a:p>
          <a:p>
            <a:endParaRPr lang="hr-HR" dirty="0">
              <a:latin typeface="Arial" pitchFamily="34" charset="0"/>
              <a:cs typeface="Arial" pitchFamily="34" charset="0"/>
            </a:endParaRPr>
          </a:p>
          <a:p>
            <a:r>
              <a:rPr lang="hr-HR" dirty="0" smtClean="0">
                <a:latin typeface="Arial" pitchFamily="34" charset="0"/>
                <a:cs typeface="Arial" pitchFamily="34" charset="0"/>
              </a:rPr>
              <a:t>		- od ponuđenih modula u FRILO-u za izradu programa su potrebni</a:t>
            </a:r>
          </a:p>
          <a:p>
            <a:r>
              <a:rPr lang="hr-HR" dirty="0">
                <a:latin typeface="Arial" pitchFamily="34" charset="0"/>
                <a:cs typeface="Arial" pitchFamily="34" charset="0"/>
              </a:rPr>
              <a:t> 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hr-H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DLT10 Continuous beam i ELI Influence Line</a:t>
            </a:r>
          </a:p>
          <a:p>
            <a:endParaRPr lang="hr-HR" u="sng" dirty="0">
              <a:latin typeface="Arial" pitchFamily="34" charset="0"/>
              <a:cs typeface="Arial" pitchFamily="34" charset="0"/>
            </a:endParaRPr>
          </a:p>
          <a:p>
            <a:endParaRPr lang="hr-HR" dirty="0" smtClean="0">
              <a:latin typeface="Arial" pitchFamily="34" charset="0"/>
              <a:cs typeface="Arial" pitchFamily="34" charset="0"/>
            </a:endParaRPr>
          </a:p>
          <a:p>
            <a:endParaRPr lang="hr-HR" dirty="0">
              <a:latin typeface="Arial" pitchFamily="34" charset="0"/>
              <a:cs typeface="Arial" pitchFamily="34" charset="0"/>
            </a:endParaRPr>
          </a:p>
          <a:p>
            <a:endParaRPr lang="hr-HR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hr-HR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</a:p>
          <a:p>
            <a:r>
              <a:rPr lang="hr-HR" dirty="0">
                <a:latin typeface="Arial" pitchFamily="34" charset="0"/>
                <a:cs typeface="Arial" pitchFamily="34" charset="0"/>
              </a:rPr>
              <a:t> 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                                </a:t>
            </a:r>
          </a:p>
          <a:p>
            <a:endParaRPr lang="hr-HR" dirty="0">
              <a:latin typeface="Arial" pitchFamily="34" charset="0"/>
              <a:cs typeface="Arial" pitchFamily="34" charset="0"/>
            </a:endParaRPr>
          </a:p>
          <a:p>
            <a:endParaRPr lang="hr-HR" dirty="0" smtClean="0">
              <a:latin typeface="Arial" pitchFamily="34" charset="0"/>
              <a:cs typeface="Arial" pitchFamily="34" charset="0"/>
            </a:endParaRPr>
          </a:p>
          <a:p>
            <a:endParaRPr lang="hr-HR" dirty="0">
              <a:latin typeface="Arial" pitchFamily="34" charset="0"/>
              <a:cs typeface="Arial" pitchFamily="34" charset="0"/>
            </a:endParaRPr>
          </a:p>
          <a:p>
            <a:endParaRPr lang="hr-H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143116"/>
            <a:ext cx="63579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FRILO</a:t>
            </a:r>
          </a:p>
          <a:p>
            <a:pPr algn="ctr"/>
            <a:endParaRPr lang="hr-HR" sz="4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hr-H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ELI INFLUENCE LINE</a:t>
            </a:r>
            <a:endParaRPr lang="hr-HR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1428728" y="4643446"/>
            <a:ext cx="1357322" cy="17859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pSp>
        <p:nvGrpSpPr>
          <p:cNvPr id="11" name="Group 10"/>
          <p:cNvGrpSpPr/>
          <p:nvPr/>
        </p:nvGrpSpPr>
        <p:grpSpPr>
          <a:xfrm>
            <a:off x="2107389" y="3357562"/>
            <a:ext cx="6250825" cy="1285885"/>
            <a:chOff x="2107389" y="3357562"/>
            <a:chExt cx="6250825" cy="1285885"/>
          </a:xfrm>
        </p:grpSpPr>
        <p:cxnSp>
          <p:nvCxnSpPr>
            <p:cNvPr id="8" name="Straight Connector 7"/>
            <p:cNvCxnSpPr>
              <a:stCxn id="6" idx="0"/>
              <a:endCxn id="10" idx="1"/>
            </p:cNvCxnSpPr>
            <p:nvPr/>
          </p:nvCxnSpPr>
          <p:spPr>
            <a:xfrm rot="5400000" flipH="1" flipV="1">
              <a:off x="2409377" y="3409518"/>
              <a:ext cx="931941" cy="15359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643306" y="3357562"/>
              <a:ext cx="47149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UNOS DULJINA RASPONA </a:t>
              </a:r>
            </a:p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(u ovom primjeru 15x19x19x15)</a:t>
              </a:r>
              <a:endParaRPr lang="hr-HR" sz="2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>
          <a:xfrm>
            <a:off x="3357554" y="4572008"/>
            <a:ext cx="2071702" cy="17859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pSp>
        <p:nvGrpSpPr>
          <p:cNvPr id="5" name="Group 4"/>
          <p:cNvGrpSpPr/>
          <p:nvPr/>
        </p:nvGrpSpPr>
        <p:grpSpPr>
          <a:xfrm>
            <a:off x="2786050" y="3000372"/>
            <a:ext cx="4714908" cy="1643073"/>
            <a:chOff x="3143240" y="1928802"/>
            <a:chExt cx="4714908" cy="3071834"/>
          </a:xfrm>
        </p:grpSpPr>
        <p:cxnSp>
          <p:nvCxnSpPr>
            <p:cNvPr id="6" name="Straight Connector 5"/>
            <p:cNvCxnSpPr/>
            <p:nvPr/>
          </p:nvCxnSpPr>
          <p:spPr>
            <a:xfrm rot="16200000" flipV="1">
              <a:off x="3952357" y="4523868"/>
              <a:ext cx="667786" cy="2857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143240" y="1928802"/>
              <a:ext cx="4714908" cy="1898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UNOS OPTEREĆENJA:</a:t>
              </a:r>
            </a:p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-2 koncent.sile na razmaku 1,20 m koje  </a:t>
              </a:r>
            </a:p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 se prevode preko zadanih raspona </a:t>
              </a:r>
              <a:endParaRPr lang="hr-HR" sz="2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071802" y="2714620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 type of load= 1 (koncentrirana sila)</a:t>
            </a:r>
          </a:p>
          <a:p>
            <a:pPr>
              <a:buFont typeface="Arial" pitchFamily="34" charset="0"/>
              <a:buChar char="•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 load= ... (iznos koncentrirane sile)</a:t>
            </a:r>
          </a:p>
          <a:p>
            <a:pPr>
              <a:buFont typeface="Arial" pitchFamily="34" charset="0"/>
              <a:buChar char="•"/>
            </a:pPr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distance=... (položaj sila; </a:t>
            </a:r>
          </a:p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                       kod prve sile “0”-pocetak mosta, 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                    a druga 1,20 m udaljena od prve)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357554" y="4000504"/>
            <a:ext cx="2071702" cy="2357430"/>
            <a:chOff x="3357554" y="4000504"/>
            <a:chExt cx="2071702" cy="2357430"/>
          </a:xfrm>
        </p:grpSpPr>
        <p:sp>
          <p:nvSpPr>
            <p:cNvPr id="3" name="Oval 2"/>
            <p:cNvSpPr/>
            <p:nvPr/>
          </p:nvSpPr>
          <p:spPr>
            <a:xfrm>
              <a:off x="3357554" y="4572008"/>
              <a:ext cx="2071702" cy="178592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16200000" flipV="1">
              <a:off x="3750463" y="4107661"/>
              <a:ext cx="571504" cy="3571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0" y="1500174"/>
            <a:ext cx="1000100" cy="785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pSp>
        <p:nvGrpSpPr>
          <p:cNvPr id="9" name="Group 8"/>
          <p:cNvGrpSpPr/>
          <p:nvPr/>
        </p:nvGrpSpPr>
        <p:grpSpPr>
          <a:xfrm>
            <a:off x="1000100" y="1928803"/>
            <a:ext cx="6000792" cy="614423"/>
            <a:chOff x="1000100" y="1928803"/>
            <a:chExt cx="6000792" cy="614423"/>
          </a:xfrm>
        </p:grpSpPr>
        <p:cxnSp>
          <p:nvCxnSpPr>
            <p:cNvPr id="5" name="Straight Connector 4"/>
            <p:cNvCxnSpPr>
              <a:stCxn id="8" idx="1"/>
            </p:cNvCxnSpPr>
            <p:nvPr/>
          </p:nvCxnSpPr>
          <p:spPr>
            <a:xfrm rot="10800000">
              <a:off x="1000100" y="1928803"/>
              <a:ext cx="1285884" cy="414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285984" y="2143116"/>
              <a:ext cx="4714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PRINT PREVIEW</a:t>
              </a:r>
              <a:endParaRPr lang="hr-H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0" y="571480"/>
            <a:ext cx="1000100" cy="785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pSp>
        <p:nvGrpSpPr>
          <p:cNvPr id="12" name="Group 11"/>
          <p:cNvGrpSpPr/>
          <p:nvPr/>
        </p:nvGrpSpPr>
        <p:grpSpPr>
          <a:xfrm>
            <a:off x="1000100" y="1071546"/>
            <a:ext cx="6000792" cy="614423"/>
            <a:chOff x="1000100" y="1928803"/>
            <a:chExt cx="6000792" cy="614423"/>
          </a:xfrm>
        </p:grpSpPr>
        <p:cxnSp>
          <p:nvCxnSpPr>
            <p:cNvPr id="13" name="Straight Connector 12"/>
            <p:cNvCxnSpPr>
              <a:stCxn id="14" idx="1"/>
            </p:cNvCxnSpPr>
            <p:nvPr/>
          </p:nvCxnSpPr>
          <p:spPr>
            <a:xfrm rot="10800000">
              <a:off x="1000100" y="1928803"/>
              <a:ext cx="1285884" cy="414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285984" y="2143116"/>
              <a:ext cx="4714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 smtClean="0">
                  <a:latin typeface="Arial" pitchFamily="34" charset="0"/>
                  <a:cs typeface="Arial" pitchFamily="34" charset="0"/>
                </a:rPr>
                <a:t>označiti envelope M i envelope V</a:t>
              </a:r>
              <a:endParaRPr lang="hr-HR" sz="2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0" y="71414"/>
            <a:ext cx="2857491" cy="1357324"/>
            <a:chOff x="1500166" y="4143380"/>
            <a:chExt cx="2857491" cy="1357324"/>
          </a:xfrm>
        </p:grpSpPr>
        <p:sp>
          <p:nvSpPr>
            <p:cNvPr id="4" name="Oval 3"/>
            <p:cNvSpPr/>
            <p:nvPr/>
          </p:nvSpPr>
          <p:spPr>
            <a:xfrm>
              <a:off x="1500166" y="4143380"/>
              <a:ext cx="500066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rot="10800000">
              <a:off x="1750200" y="4143380"/>
              <a:ext cx="2607457" cy="13573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786050" y="121442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ISPIS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2143116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FRILO</a:t>
            </a:r>
          </a:p>
          <a:p>
            <a:endParaRPr lang="hr-HR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hr-HR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DLT10 Continuous Beam</a:t>
            </a:r>
            <a:endParaRPr lang="hr-HR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9" name="Group 18"/>
          <p:cNvGrpSpPr/>
          <p:nvPr/>
        </p:nvGrpSpPr>
        <p:grpSpPr>
          <a:xfrm>
            <a:off x="1785918" y="3500440"/>
            <a:ext cx="1571641" cy="1500196"/>
            <a:chOff x="1785918" y="3500440"/>
            <a:chExt cx="1571641" cy="1500196"/>
          </a:xfrm>
        </p:grpSpPr>
        <p:sp>
          <p:nvSpPr>
            <p:cNvPr id="3" name="Oval 2"/>
            <p:cNvSpPr/>
            <p:nvPr/>
          </p:nvSpPr>
          <p:spPr>
            <a:xfrm>
              <a:off x="1785918" y="4572008"/>
              <a:ext cx="500066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3" idx="0"/>
            </p:cNvCxnSpPr>
            <p:nvPr/>
          </p:nvCxnSpPr>
          <p:spPr>
            <a:xfrm rot="10800000" flipV="1">
              <a:off x="2035952" y="3500440"/>
              <a:ext cx="1321607" cy="1071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428860" y="2786058"/>
            <a:ext cx="4714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u izborniku TYPE odabrati 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“girder without design”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500166" y="3071810"/>
            <a:ext cx="2428893" cy="1571636"/>
            <a:chOff x="1500166" y="3071810"/>
            <a:chExt cx="2428893" cy="1571636"/>
          </a:xfrm>
        </p:grpSpPr>
        <p:sp>
          <p:nvSpPr>
            <p:cNvPr id="14" name="Oval 13"/>
            <p:cNvSpPr/>
            <p:nvPr/>
          </p:nvSpPr>
          <p:spPr>
            <a:xfrm>
              <a:off x="1500166" y="4214818"/>
              <a:ext cx="500066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 flipV="1">
              <a:off x="1785920" y="3071810"/>
              <a:ext cx="2143139" cy="114300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86182" y="3786190"/>
            <a:ext cx="471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karakteristike materijala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57356" y="4000506"/>
            <a:ext cx="1857389" cy="1714510"/>
            <a:chOff x="1857356" y="4000506"/>
            <a:chExt cx="1857389" cy="1714510"/>
          </a:xfrm>
        </p:grpSpPr>
        <p:sp>
          <p:nvSpPr>
            <p:cNvPr id="5" name="Oval 4"/>
            <p:cNvSpPr/>
            <p:nvPr/>
          </p:nvSpPr>
          <p:spPr>
            <a:xfrm>
              <a:off x="1857356" y="4857760"/>
              <a:ext cx="1071570" cy="8572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6" name="Straight Connector 5"/>
            <p:cNvCxnSpPr>
              <a:endCxn id="5" idx="0"/>
            </p:cNvCxnSpPr>
            <p:nvPr/>
          </p:nvCxnSpPr>
          <p:spPr>
            <a:xfrm rot="10800000" flipV="1">
              <a:off x="2393142" y="4000506"/>
              <a:ext cx="1321603" cy="8572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857356" y="2786058"/>
            <a:ext cx="1357324" cy="1785952"/>
            <a:chOff x="1500166" y="2786058"/>
            <a:chExt cx="1357324" cy="1785952"/>
          </a:xfrm>
        </p:grpSpPr>
        <p:sp>
          <p:nvSpPr>
            <p:cNvPr id="13" name="Oval 12"/>
            <p:cNvSpPr/>
            <p:nvPr/>
          </p:nvSpPr>
          <p:spPr>
            <a:xfrm>
              <a:off x="1500166" y="4143380"/>
              <a:ext cx="500066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14" name="Straight Connector 13"/>
            <p:cNvCxnSpPr>
              <a:endCxn id="13" idx="0"/>
            </p:cNvCxnSpPr>
            <p:nvPr/>
          </p:nvCxnSpPr>
          <p:spPr>
            <a:xfrm rot="5400000">
              <a:off x="1625184" y="2911074"/>
              <a:ext cx="1357321" cy="11072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286116" y="242886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material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2214546" y="2786058"/>
            <a:ext cx="1357324" cy="1785952"/>
            <a:chOff x="1500166" y="2786058"/>
            <a:chExt cx="1357324" cy="1785952"/>
          </a:xfrm>
        </p:grpSpPr>
        <p:sp>
          <p:nvSpPr>
            <p:cNvPr id="6" name="Oval 5"/>
            <p:cNvSpPr/>
            <p:nvPr/>
          </p:nvSpPr>
          <p:spPr>
            <a:xfrm>
              <a:off x="1500166" y="4143380"/>
              <a:ext cx="500066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7" name="Straight Connector 6"/>
            <p:cNvCxnSpPr>
              <a:endCxn id="6" idx="0"/>
            </p:cNvCxnSpPr>
            <p:nvPr/>
          </p:nvCxnSpPr>
          <p:spPr>
            <a:xfrm rot="5400000">
              <a:off x="1625184" y="2911074"/>
              <a:ext cx="1357321" cy="11072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3571868" y="2428868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measurements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28860" y="3857628"/>
            <a:ext cx="928695" cy="1000132"/>
            <a:chOff x="1857356" y="4286258"/>
            <a:chExt cx="928695" cy="1000132"/>
          </a:xfrm>
        </p:grpSpPr>
        <p:sp>
          <p:nvSpPr>
            <p:cNvPr id="10" name="Oval 9"/>
            <p:cNvSpPr/>
            <p:nvPr/>
          </p:nvSpPr>
          <p:spPr>
            <a:xfrm>
              <a:off x="1857356" y="4857760"/>
              <a:ext cx="642942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11" name="Straight Connector 10"/>
            <p:cNvCxnSpPr>
              <a:endCxn id="10" idx="0"/>
            </p:cNvCxnSpPr>
            <p:nvPr/>
          </p:nvCxnSpPr>
          <p:spPr>
            <a:xfrm rot="10800000" flipV="1">
              <a:off x="2178828" y="4286258"/>
              <a:ext cx="607223" cy="5715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357554" y="3571876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duljina raspona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714744" y="3053174"/>
            <a:ext cx="2143141" cy="1804586"/>
            <a:chOff x="1857356" y="3481804"/>
            <a:chExt cx="2143141" cy="1804586"/>
          </a:xfrm>
        </p:grpSpPr>
        <p:sp>
          <p:nvSpPr>
            <p:cNvPr id="16" name="Oval 15"/>
            <p:cNvSpPr/>
            <p:nvPr/>
          </p:nvSpPr>
          <p:spPr>
            <a:xfrm>
              <a:off x="1857356" y="4857760"/>
              <a:ext cx="642942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17" name="Straight Connector 16"/>
            <p:cNvCxnSpPr>
              <a:stCxn id="22" idx="1"/>
              <a:endCxn id="16" idx="0"/>
            </p:cNvCxnSpPr>
            <p:nvPr/>
          </p:nvCxnSpPr>
          <p:spPr>
            <a:xfrm rot="10800000" flipV="1">
              <a:off x="2178828" y="3481804"/>
              <a:ext cx="1821669" cy="13759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857884" y="2714620"/>
            <a:ext cx="32861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hr-HR" sz="1050" dirty="0" smtClean="0">
                <a:latin typeface="Arial" pitchFamily="34" charset="0"/>
                <a:cs typeface="Arial" pitchFamily="34" charset="0"/>
              </a:rPr>
              <a:t>nr  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=0 (zadavanje </a:t>
            </a:r>
          </a:p>
          <a:p>
            <a:r>
              <a:rPr lang="hr-HR" dirty="0" smtClean="0">
                <a:latin typeface="Arial" pitchFamily="34" charset="0"/>
                <a:cs typeface="Arial" pitchFamily="34" charset="0"/>
              </a:rPr>
              <a:t>              novog pop.presjeka)  </a:t>
            </a:r>
            <a:endParaRPr lang="hr-H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786314" y="3929066"/>
            <a:ext cx="1000133" cy="1143010"/>
            <a:chOff x="4786314" y="3929066"/>
            <a:chExt cx="1000133" cy="1143010"/>
          </a:xfrm>
        </p:grpSpPr>
        <p:sp>
          <p:nvSpPr>
            <p:cNvPr id="25" name="Oval 24"/>
            <p:cNvSpPr/>
            <p:nvPr/>
          </p:nvSpPr>
          <p:spPr>
            <a:xfrm>
              <a:off x="4786314" y="4643446"/>
              <a:ext cx="633418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5400000">
              <a:off x="5136378" y="4007634"/>
              <a:ext cx="728637" cy="5715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5857884" y="3643314"/>
            <a:ext cx="3286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Arial" pitchFamily="34" charset="0"/>
                <a:cs typeface="Arial" pitchFamily="34" charset="0"/>
              </a:rPr>
              <a:t>z</a:t>
            </a:r>
            <a:r>
              <a:rPr lang="hr-HR" dirty="0" smtClean="0">
                <a:latin typeface="Arial" pitchFamily="34" charset="0"/>
                <a:cs typeface="Arial" pitchFamily="34" charset="0"/>
              </a:rPr>
              <a:t>adavanje dimenzija </a:t>
            </a:r>
          </a:p>
          <a:p>
            <a:r>
              <a:rPr lang="hr-HR" dirty="0" smtClean="0">
                <a:latin typeface="Arial" pitchFamily="34" charset="0"/>
                <a:cs typeface="Arial" pitchFamily="34" charset="0"/>
              </a:rPr>
              <a:t>  pop.presjeka</a:t>
            </a:r>
            <a:endParaRPr lang="hr-H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22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>
          <a:xfrm>
            <a:off x="3357554" y="2786058"/>
            <a:ext cx="500066" cy="4286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2643174" y="1214422"/>
            <a:ext cx="1643074" cy="3143272"/>
            <a:chOff x="1500166" y="1285860"/>
            <a:chExt cx="1643074" cy="3143272"/>
          </a:xfrm>
        </p:grpSpPr>
        <p:sp>
          <p:nvSpPr>
            <p:cNvPr id="5" name="Oval 4"/>
            <p:cNvSpPr/>
            <p:nvPr/>
          </p:nvSpPr>
          <p:spPr>
            <a:xfrm>
              <a:off x="1500166" y="4286256"/>
              <a:ext cx="1214446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1142975" y="2285993"/>
              <a:ext cx="3000398" cy="10001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929058" y="928670"/>
            <a:ext cx="55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Dimensions concrete/wood :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                                     -rectangle (za ploču)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                                     -top flange (rebro)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643438" y="2071678"/>
            <a:ext cx="857256" cy="11430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4500562" y="1142984"/>
            <a:ext cx="928694" cy="1928826"/>
            <a:chOff x="1500166" y="3143248"/>
            <a:chExt cx="928694" cy="1928826"/>
          </a:xfrm>
        </p:grpSpPr>
        <p:sp>
          <p:nvSpPr>
            <p:cNvPr id="7" name="Oval 6"/>
            <p:cNvSpPr/>
            <p:nvPr/>
          </p:nvSpPr>
          <p:spPr>
            <a:xfrm>
              <a:off x="1500166" y="4143380"/>
              <a:ext cx="857256" cy="92869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8" name="Straight Connector 7"/>
            <p:cNvCxnSpPr>
              <a:endCxn id="7" idx="0"/>
            </p:cNvCxnSpPr>
            <p:nvPr/>
          </p:nvCxnSpPr>
          <p:spPr>
            <a:xfrm rot="5400000">
              <a:off x="1678761" y="3393281"/>
              <a:ext cx="1000132" cy="5000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5500694" y="928670"/>
            <a:ext cx="3643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unos dimenzija pop.presjeka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285720" y="1214424"/>
            <a:ext cx="2143143" cy="785816"/>
            <a:chOff x="-71470" y="1214424"/>
            <a:chExt cx="2143143" cy="785816"/>
          </a:xfrm>
        </p:grpSpPr>
        <p:sp>
          <p:nvSpPr>
            <p:cNvPr id="4" name="Oval 3"/>
            <p:cNvSpPr/>
            <p:nvPr/>
          </p:nvSpPr>
          <p:spPr>
            <a:xfrm>
              <a:off x="-71470" y="1857364"/>
              <a:ext cx="928694" cy="14287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rot="10800000" flipV="1">
              <a:off x="392878" y="1214424"/>
              <a:ext cx="1678795" cy="6429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500298" y="928670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definiranje opterećenja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2143108" y="3643314"/>
            <a:ext cx="1571637" cy="1285886"/>
            <a:chOff x="71406" y="785796"/>
            <a:chExt cx="1571637" cy="1285886"/>
          </a:xfrm>
        </p:grpSpPr>
        <p:sp>
          <p:nvSpPr>
            <p:cNvPr id="4" name="Oval 3"/>
            <p:cNvSpPr/>
            <p:nvPr/>
          </p:nvSpPr>
          <p:spPr>
            <a:xfrm>
              <a:off x="71406" y="1857366"/>
              <a:ext cx="500066" cy="214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rot="10800000" flipV="1">
              <a:off x="321440" y="785796"/>
              <a:ext cx="1321603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786182" y="342900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type=1 (jednoliko kontin.opterećenje)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85918" y="3429001"/>
            <a:ext cx="714380" cy="1500199"/>
            <a:chOff x="-438184" y="419083"/>
            <a:chExt cx="714380" cy="1500199"/>
          </a:xfrm>
        </p:grpSpPr>
        <p:sp>
          <p:nvSpPr>
            <p:cNvPr id="12" name="Oval 11"/>
            <p:cNvSpPr/>
            <p:nvPr/>
          </p:nvSpPr>
          <p:spPr>
            <a:xfrm>
              <a:off x="-438184" y="1704966"/>
              <a:ext cx="500066" cy="214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13" name="Straight Connector 12"/>
            <p:cNvCxnSpPr>
              <a:endCxn id="12" idx="0"/>
            </p:cNvCxnSpPr>
            <p:nvPr/>
          </p:nvCxnSpPr>
          <p:spPr>
            <a:xfrm rot="5400000">
              <a:off x="-598919" y="829851"/>
              <a:ext cx="1285884" cy="4643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2428860" y="307181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prvi raspon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2857488" y="3643314"/>
            <a:ext cx="1357323" cy="1285886"/>
            <a:chOff x="71406" y="785796"/>
            <a:chExt cx="1357323" cy="1285886"/>
          </a:xfrm>
        </p:grpSpPr>
        <p:sp>
          <p:nvSpPr>
            <p:cNvPr id="4" name="Oval 3"/>
            <p:cNvSpPr/>
            <p:nvPr/>
          </p:nvSpPr>
          <p:spPr>
            <a:xfrm>
              <a:off x="71406" y="1857366"/>
              <a:ext cx="500066" cy="21431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rot="10800000" flipV="1">
              <a:off x="321440" y="785796"/>
              <a:ext cx="1107289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4071934" y="3429000"/>
            <a:ext cx="4857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Gle= iznos jednolik.kontin.opterećenja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0" y="1000108"/>
            <a:ext cx="2571771" cy="1428760"/>
            <a:chOff x="-142876" y="642920"/>
            <a:chExt cx="2571771" cy="1428760"/>
          </a:xfrm>
        </p:grpSpPr>
        <p:sp>
          <p:nvSpPr>
            <p:cNvPr id="4" name="Oval 3"/>
            <p:cNvSpPr/>
            <p:nvPr/>
          </p:nvSpPr>
          <p:spPr>
            <a:xfrm>
              <a:off x="-142876" y="1857366"/>
              <a:ext cx="785786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endCxn id="4" idx="0"/>
            </p:cNvCxnSpPr>
            <p:nvPr/>
          </p:nvCxnSpPr>
          <p:spPr>
            <a:xfrm rot="10800000" flipV="1">
              <a:off x="250018" y="642920"/>
              <a:ext cx="2178877" cy="12144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500298" y="785794"/>
            <a:ext cx="4857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Print preview</a:t>
            </a:r>
            <a:endParaRPr lang="hr-H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0" y="71414"/>
            <a:ext cx="2643175" cy="985874"/>
            <a:chOff x="1500166" y="4143380"/>
            <a:chExt cx="2643175" cy="985874"/>
          </a:xfrm>
        </p:grpSpPr>
        <p:sp>
          <p:nvSpPr>
            <p:cNvPr id="4" name="Oval 3"/>
            <p:cNvSpPr/>
            <p:nvPr/>
          </p:nvSpPr>
          <p:spPr>
            <a:xfrm>
              <a:off x="1500166" y="4143380"/>
              <a:ext cx="500066" cy="4286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cxnSp>
          <p:nvCxnSpPr>
            <p:cNvPr id="5" name="Straight Connector 4"/>
            <p:cNvCxnSpPr>
              <a:stCxn id="6" idx="1"/>
              <a:endCxn id="4" idx="0"/>
            </p:cNvCxnSpPr>
            <p:nvPr/>
          </p:nvCxnSpPr>
          <p:spPr>
            <a:xfrm rot="10800000">
              <a:off x="1750200" y="4143381"/>
              <a:ext cx="2393141" cy="9858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643174" y="857232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itchFamily="34" charset="0"/>
                <a:cs typeface="Arial" pitchFamily="34" charset="0"/>
              </a:rPr>
              <a:t>ISPIS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169</Words>
  <Application>Microsoft Office PowerPoint</Application>
  <PresentationFormat>On-screen Show (4:3)</PresentationFormat>
  <Paragraphs>56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FAKS</dc:creator>
  <cp:lastModifiedBy>FAKS</cp:lastModifiedBy>
  <cp:revision>18</cp:revision>
  <dcterms:created xsi:type="dcterms:W3CDTF">2009-10-07T12:06:42Z</dcterms:created>
  <dcterms:modified xsi:type="dcterms:W3CDTF">2009-10-12T10:00:01Z</dcterms:modified>
</cp:coreProperties>
</file>